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58" r:id="rId4"/>
    <p:sldId id="262" r:id="rId5"/>
    <p:sldId id="263" r:id="rId6"/>
    <p:sldId id="264" r:id="rId7"/>
    <p:sldId id="265" r:id="rId8"/>
    <p:sldId id="266" r:id="rId9"/>
    <p:sldId id="268"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8" d="100"/>
          <a:sy n="158" d="100"/>
        </p:scale>
        <p:origin x="-2172"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1034985-9F44-482C-8DC1-745C91EFCE65}"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5AB9DC-8DFF-452C-9A11-66169E5238B4}" type="slidenum">
              <a:rPr lang="en-GB" smtClean="0"/>
              <a:t>‹#›</a:t>
            </a:fld>
            <a:endParaRPr lang="en-GB"/>
          </a:p>
        </p:txBody>
      </p:sp>
    </p:spTree>
    <p:extLst>
      <p:ext uri="{BB962C8B-B14F-4D97-AF65-F5344CB8AC3E}">
        <p14:creationId xmlns:p14="http://schemas.microsoft.com/office/powerpoint/2010/main" val="891677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1034985-9F44-482C-8DC1-745C91EFCE65}"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5AB9DC-8DFF-452C-9A11-66169E5238B4}" type="slidenum">
              <a:rPr lang="en-GB" smtClean="0"/>
              <a:t>‹#›</a:t>
            </a:fld>
            <a:endParaRPr lang="en-GB"/>
          </a:p>
        </p:txBody>
      </p:sp>
    </p:spTree>
    <p:extLst>
      <p:ext uri="{BB962C8B-B14F-4D97-AF65-F5344CB8AC3E}">
        <p14:creationId xmlns:p14="http://schemas.microsoft.com/office/powerpoint/2010/main" val="96915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1034985-9F44-482C-8DC1-745C91EFCE65}"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5AB9DC-8DFF-452C-9A11-66169E5238B4}" type="slidenum">
              <a:rPr lang="en-GB" smtClean="0"/>
              <a:t>‹#›</a:t>
            </a:fld>
            <a:endParaRPr lang="en-GB"/>
          </a:p>
        </p:txBody>
      </p:sp>
    </p:spTree>
    <p:extLst>
      <p:ext uri="{BB962C8B-B14F-4D97-AF65-F5344CB8AC3E}">
        <p14:creationId xmlns:p14="http://schemas.microsoft.com/office/powerpoint/2010/main" val="4534156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378FACD-933E-4C6D-8D16-B2FA508708E7}" type="datetimeFigureOut">
              <a:rPr lang="en-GB" smtClean="0">
                <a:solidFill>
                  <a:prstClr val="white">
                    <a:tint val="75000"/>
                  </a:prstClr>
                </a:solidFill>
              </a:rPr>
              <a:pPr/>
              <a:t>10/06/2020</a:t>
            </a:fld>
            <a:endParaRPr lang="en-GB">
              <a:solidFill>
                <a:prstClr val="white">
                  <a:tint val="75000"/>
                </a:prstClr>
              </a:solidFill>
            </a:endParaRPr>
          </a:p>
        </p:txBody>
      </p:sp>
      <p:sp>
        <p:nvSpPr>
          <p:cNvPr id="5" name="Footer Placeholder 4"/>
          <p:cNvSpPr>
            <a:spLocks noGrp="1"/>
          </p:cNvSpPr>
          <p:nvPr>
            <p:ph type="ftr" sz="quarter" idx="11"/>
          </p:nvPr>
        </p:nvSpPr>
        <p:spPr/>
        <p:txBody>
          <a:bodyPr/>
          <a:lstStyle/>
          <a:p>
            <a:endParaRPr lang="en-GB">
              <a:solidFill>
                <a:prstClr val="white">
                  <a:tint val="75000"/>
                </a:prstClr>
              </a:solidFill>
            </a:endParaRPr>
          </a:p>
        </p:txBody>
      </p:sp>
      <p:sp>
        <p:nvSpPr>
          <p:cNvPr id="6" name="Slide Number Placeholder 5"/>
          <p:cNvSpPr>
            <a:spLocks noGrp="1"/>
          </p:cNvSpPr>
          <p:nvPr>
            <p:ph type="sldNum" sz="quarter" idx="12"/>
          </p:nvPr>
        </p:nvSpPr>
        <p:spPr/>
        <p:txBody>
          <a:bodyPr/>
          <a:lstStyle/>
          <a:p>
            <a:fld id="{0A138AA4-D28F-4DDC-8FEB-CF5A05FD7F59}" type="slidenum">
              <a:rPr lang="en-GB" smtClean="0">
                <a:solidFill>
                  <a:prstClr val="white">
                    <a:tint val="75000"/>
                  </a:prstClr>
                </a:solidFill>
              </a:rPr>
              <a:pPr/>
              <a:t>‹#›</a:t>
            </a:fld>
            <a:endParaRPr lang="en-GB">
              <a:solidFill>
                <a:prstClr val="white">
                  <a:tint val="75000"/>
                </a:prstClr>
              </a:solidFill>
            </a:endParaRPr>
          </a:p>
        </p:txBody>
      </p:sp>
    </p:spTree>
    <p:extLst>
      <p:ext uri="{BB962C8B-B14F-4D97-AF65-F5344CB8AC3E}">
        <p14:creationId xmlns:p14="http://schemas.microsoft.com/office/powerpoint/2010/main" val="14353798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78FACD-933E-4C6D-8D16-B2FA508708E7}" type="datetimeFigureOut">
              <a:rPr lang="en-GB" smtClean="0">
                <a:solidFill>
                  <a:prstClr val="white">
                    <a:tint val="75000"/>
                  </a:prstClr>
                </a:solidFill>
              </a:rPr>
              <a:pPr/>
              <a:t>10/06/2020</a:t>
            </a:fld>
            <a:endParaRPr lang="en-GB">
              <a:solidFill>
                <a:prstClr val="white">
                  <a:tint val="75000"/>
                </a:prstClr>
              </a:solidFill>
            </a:endParaRPr>
          </a:p>
        </p:txBody>
      </p:sp>
      <p:sp>
        <p:nvSpPr>
          <p:cNvPr id="5" name="Footer Placeholder 4"/>
          <p:cNvSpPr>
            <a:spLocks noGrp="1"/>
          </p:cNvSpPr>
          <p:nvPr>
            <p:ph type="ftr" sz="quarter" idx="11"/>
          </p:nvPr>
        </p:nvSpPr>
        <p:spPr/>
        <p:txBody>
          <a:bodyPr/>
          <a:lstStyle/>
          <a:p>
            <a:endParaRPr lang="en-GB">
              <a:solidFill>
                <a:prstClr val="white">
                  <a:tint val="75000"/>
                </a:prstClr>
              </a:solidFill>
            </a:endParaRPr>
          </a:p>
        </p:txBody>
      </p:sp>
      <p:sp>
        <p:nvSpPr>
          <p:cNvPr id="6" name="Slide Number Placeholder 5"/>
          <p:cNvSpPr>
            <a:spLocks noGrp="1"/>
          </p:cNvSpPr>
          <p:nvPr>
            <p:ph type="sldNum" sz="quarter" idx="12"/>
          </p:nvPr>
        </p:nvSpPr>
        <p:spPr/>
        <p:txBody>
          <a:bodyPr/>
          <a:lstStyle/>
          <a:p>
            <a:fld id="{0A138AA4-D28F-4DDC-8FEB-CF5A05FD7F59}" type="slidenum">
              <a:rPr lang="en-GB" smtClean="0">
                <a:solidFill>
                  <a:prstClr val="white">
                    <a:tint val="75000"/>
                  </a:prstClr>
                </a:solidFill>
              </a:rPr>
              <a:pPr/>
              <a:t>‹#›</a:t>
            </a:fld>
            <a:endParaRPr lang="en-GB">
              <a:solidFill>
                <a:prstClr val="white">
                  <a:tint val="75000"/>
                </a:prstClr>
              </a:solidFill>
            </a:endParaRPr>
          </a:p>
        </p:txBody>
      </p:sp>
    </p:spTree>
    <p:extLst>
      <p:ext uri="{BB962C8B-B14F-4D97-AF65-F5344CB8AC3E}">
        <p14:creationId xmlns:p14="http://schemas.microsoft.com/office/powerpoint/2010/main" val="4229727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78FACD-933E-4C6D-8D16-B2FA508708E7}" type="datetimeFigureOut">
              <a:rPr lang="en-GB" smtClean="0">
                <a:solidFill>
                  <a:prstClr val="white">
                    <a:tint val="75000"/>
                  </a:prstClr>
                </a:solidFill>
              </a:rPr>
              <a:pPr/>
              <a:t>10/06/2020</a:t>
            </a:fld>
            <a:endParaRPr lang="en-GB">
              <a:solidFill>
                <a:prstClr val="white">
                  <a:tint val="75000"/>
                </a:prstClr>
              </a:solidFill>
            </a:endParaRPr>
          </a:p>
        </p:txBody>
      </p:sp>
      <p:sp>
        <p:nvSpPr>
          <p:cNvPr id="5" name="Footer Placeholder 4"/>
          <p:cNvSpPr>
            <a:spLocks noGrp="1"/>
          </p:cNvSpPr>
          <p:nvPr>
            <p:ph type="ftr" sz="quarter" idx="11"/>
          </p:nvPr>
        </p:nvSpPr>
        <p:spPr/>
        <p:txBody>
          <a:bodyPr/>
          <a:lstStyle/>
          <a:p>
            <a:endParaRPr lang="en-GB">
              <a:solidFill>
                <a:prstClr val="white">
                  <a:tint val="75000"/>
                </a:prstClr>
              </a:solidFill>
            </a:endParaRPr>
          </a:p>
        </p:txBody>
      </p:sp>
      <p:sp>
        <p:nvSpPr>
          <p:cNvPr id="6" name="Slide Number Placeholder 5"/>
          <p:cNvSpPr>
            <a:spLocks noGrp="1"/>
          </p:cNvSpPr>
          <p:nvPr>
            <p:ph type="sldNum" sz="quarter" idx="12"/>
          </p:nvPr>
        </p:nvSpPr>
        <p:spPr/>
        <p:txBody>
          <a:bodyPr/>
          <a:lstStyle/>
          <a:p>
            <a:fld id="{0A138AA4-D28F-4DDC-8FEB-CF5A05FD7F59}" type="slidenum">
              <a:rPr lang="en-GB" smtClean="0">
                <a:solidFill>
                  <a:prstClr val="white">
                    <a:tint val="75000"/>
                  </a:prstClr>
                </a:solidFill>
              </a:rPr>
              <a:pPr/>
              <a:t>‹#›</a:t>
            </a:fld>
            <a:endParaRPr lang="en-GB">
              <a:solidFill>
                <a:prstClr val="white">
                  <a:tint val="75000"/>
                </a:prstClr>
              </a:solidFill>
            </a:endParaRPr>
          </a:p>
        </p:txBody>
      </p:sp>
    </p:spTree>
    <p:extLst>
      <p:ext uri="{BB962C8B-B14F-4D97-AF65-F5344CB8AC3E}">
        <p14:creationId xmlns:p14="http://schemas.microsoft.com/office/powerpoint/2010/main" val="31219553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378FACD-933E-4C6D-8D16-B2FA508708E7}" type="datetimeFigureOut">
              <a:rPr lang="en-GB" smtClean="0">
                <a:solidFill>
                  <a:prstClr val="white">
                    <a:tint val="75000"/>
                  </a:prstClr>
                </a:solidFill>
              </a:rPr>
              <a:pPr/>
              <a:t>10/06/2020</a:t>
            </a:fld>
            <a:endParaRPr lang="en-GB">
              <a:solidFill>
                <a:prstClr val="white">
                  <a:tint val="75000"/>
                </a:prstClr>
              </a:solidFill>
            </a:endParaRPr>
          </a:p>
        </p:txBody>
      </p:sp>
      <p:sp>
        <p:nvSpPr>
          <p:cNvPr id="6" name="Footer Placeholder 5"/>
          <p:cNvSpPr>
            <a:spLocks noGrp="1"/>
          </p:cNvSpPr>
          <p:nvPr>
            <p:ph type="ftr" sz="quarter" idx="11"/>
          </p:nvPr>
        </p:nvSpPr>
        <p:spPr/>
        <p:txBody>
          <a:bodyPr/>
          <a:lstStyle/>
          <a:p>
            <a:endParaRPr lang="en-GB">
              <a:solidFill>
                <a:prstClr val="white">
                  <a:tint val="75000"/>
                </a:prstClr>
              </a:solidFill>
            </a:endParaRPr>
          </a:p>
        </p:txBody>
      </p:sp>
      <p:sp>
        <p:nvSpPr>
          <p:cNvPr id="7" name="Slide Number Placeholder 6"/>
          <p:cNvSpPr>
            <a:spLocks noGrp="1"/>
          </p:cNvSpPr>
          <p:nvPr>
            <p:ph type="sldNum" sz="quarter" idx="12"/>
          </p:nvPr>
        </p:nvSpPr>
        <p:spPr/>
        <p:txBody>
          <a:bodyPr/>
          <a:lstStyle/>
          <a:p>
            <a:fld id="{0A138AA4-D28F-4DDC-8FEB-CF5A05FD7F59}" type="slidenum">
              <a:rPr lang="en-GB" smtClean="0">
                <a:solidFill>
                  <a:prstClr val="white">
                    <a:tint val="75000"/>
                  </a:prstClr>
                </a:solidFill>
              </a:rPr>
              <a:pPr/>
              <a:t>‹#›</a:t>
            </a:fld>
            <a:endParaRPr lang="en-GB">
              <a:solidFill>
                <a:prstClr val="white">
                  <a:tint val="75000"/>
                </a:prstClr>
              </a:solidFill>
            </a:endParaRPr>
          </a:p>
        </p:txBody>
      </p:sp>
    </p:spTree>
    <p:extLst>
      <p:ext uri="{BB962C8B-B14F-4D97-AF65-F5344CB8AC3E}">
        <p14:creationId xmlns:p14="http://schemas.microsoft.com/office/powerpoint/2010/main" val="7822081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378FACD-933E-4C6D-8D16-B2FA508708E7}" type="datetimeFigureOut">
              <a:rPr lang="en-GB" smtClean="0">
                <a:solidFill>
                  <a:prstClr val="white">
                    <a:tint val="75000"/>
                  </a:prstClr>
                </a:solidFill>
              </a:rPr>
              <a:pPr/>
              <a:t>10/06/2020</a:t>
            </a:fld>
            <a:endParaRPr lang="en-GB">
              <a:solidFill>
                <a:prstClr val="white">
                  <a:tint val="75000"/>
                </a:prstClr>
              </a:solidFill>
            </a:endParaRPr>
          </a:p>
        </p:txBody>
      </p:sp>
      <p:sp>
        <p:nvSpPr>
          <p:cNvPr id="8" name="Footer Placeholder 7"/>
          <p:cNvSpPr>
            <a:spLocks noGrp="1"/>
          </p:cNvSpPr>
          <p:nvPr>
            <p:ph type="ftr" sz="quarter" idx="11"/>
          </p:nvPr>
        </p:nvSpPr>
        <p:spPr/>
        <p:txBody>
          <a:bodyPr/>
          <a:lstStyle/>
          <a:p>
            <a:endParaRPr lang="en-GB">
              <a:solidFill>
                <a:prstClr val="white">
                  <a:tint val="75000"/>
                </a:prstClr>
              </a:solidFill>
            </a:endParaRPr>
          </a:p>
        </p:txBody>
      </p:sp>
      <p:sp>
        <p:nvSpPr>
          <p:cNvPr id="9" name="Slide Number Placeholder 8"/>
          <p:cNvSpPr>
            <a:spLocks noGrp="1"/>
          </p:cNvSpPr>
          <p:nvPr>
            <p:ph type="sldNum" sz="quarter" idx="12"/>
          </p:nvPr>
        </p:nvSpPr>
        <p:spPr/>
        <p:txBody>
          <a:bodyPr/>
          <a:lstStyle/>
          <a:p>
            <a:fld id="{0A138AA4-D28F-4DDC-8FEB-CF5A05FD7F59}" type="slidenum">
              <a:rPr lang="en-GB" smtClean="0">
                <a:solidFill>
                  <a:prstClr val="white">
                    <a:tint val="75000"/>
                  </a:prstClr>
                </a:solidFill>
              </a:rPr>
              <a:pPr/>
              <a:t>‹#›</a:t>
            </a:fld>
            <a:endParaRPr lang="en-GB">
              <a:solidFill>
                <a:prstClr val="white">
                  <a:tint val="75000"/>
                </a:prstClr>
              </a:solidFill>
            </a:endParaRPr>
          </a:p>
        </p:txBody>
      </p:sp>
    </p:spTree>
    <p:extLst>
      <p:ext uri="{BB962C8B-B14F-4D97-AF65-F5344CB8AC3E}">
        <p14:creationId xmlns:p14="http://schemas.microsoft.com/office/powerpoint/2010/main" val="219234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378FACD-933E-4C6D-8D16-B2FA508708E7}" type="datetimeFigureOut">
              <a:rPr lang="en-GB" smtClean="0">
                <a:solidFill>
                  <a:prstClr val="white">
                    <a:tint val="75000"/>
                  </a:prstClr>
                </a:solidFill>
              </a:rPr>
              <a:pPr/>
              <a:t>10/06/2020</a:t>
            </a:fld>
            <a:endParaRPr lang="en-GB">
              <a:solidFill>
                <a:prstClr val="white">
                  <a:tint val="75000"/>
                </a:prstClr>
              </a:solidFill>
            </a:endParaRPr>
          </a:p>
        </p:txBody>
      </p:sp>
      <p:sp>
        <p:nvSpPr>
          <p:cNvPr id="4" name="Footer Placeholder 3"/>
          <p:cNvSpPr>
            <a:spLocks noGrp="1"/>
          </p:cNvSpPr>
          <p:nvPr>
            <p:ph type="ftr" sz="quarter" idx="11"/>
          </p:nvPr>
        </p:nvSpPr>
        <p:spPr/>
        <p:txBody>
          <a:bodyPr/>
          <a:lstStyle/>
          <a:p>
            <a:endParaRPr lang="en-GB">
              <a:solidFill>
                <a:prstClr val="white">
                  <a:tint val="75000"/>
                </a:prstClr>
              </a:solidFill>
            </a:endParaRPr>
          </a:p>
        </p:txBody>
      </p:sp>
      <p:sp>
        <p:nvSpPr>
          <p:cNvPr id="5" name="Slide Number Placeholder 4"/>
          <p:cNvSpPr>
            <a:spLocks noGrp="1"/>
          </p:cNvSpPr>
          <p:nvPr>
            <p:ph type="sldNum" sz="quarter" idx="12"/>
          </p:nvPr>
        </p:nvSpPr>
        <p:spPr/>
        <p:txBody>
          <a:bodyPr/>
          <a:lstStyle/>
          <a:p>
            <a:fld id="{0A138AA4-D28F-4DDC-8FEB-CF5A05FD7F59}" type="slidenum">
              <a:rPr lang="en-GB" smtClean="0">
                <a:solidFill>
                  <a:prstClr val="white">
                    <a:tint val="75000"/>
                  </a:prstClr>
                </a:solidFill>
              </a:rPr>
              <a:pPr/>
              <a:t>‹#›</a:t>
            </a:fld>
            <a:endParaRPr lang="en-GB">
              <a:solidFill>
                <a:prstClr val="white">
                  <a:tint val="75000"/>
                </a:prstClr>
              </a:solidFill>
            </a:endParaRPr>
          </a:p>
        </p:txBody>
      </p:sp>
    </p:spTree>
    <p:extLst>
      <p:ext uri="{BB962C8B-B14F-4D97-AF65-F5344CB8AC3E}">
        <p14:creationId xmlns:p14="http://schemas.microsoft.com/office/powerpoint/2010/main" val="39618007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78FACD-933E-4C6D-8D16-B2FA508708E7}" type="datetimeFigureOut">
              <a:rPr lang="en-GB" smtClean="0">
                <a:solidFill>
                  <a:prstClr val="white">
                    <a:tint val="75000"/>
                  </a:prstClr>
                </a:solidFill>
              </a:rPr>
              <a:pPr/>
              <a:t>10/06/2020</a:t>
            </a:fld>
            <a:endParaRPr lang="en-GB">
              <a:solidFill>
                <a:prstClr val="white">
                  <a:tint val="75000"/>
                </a:prstClr>
              </a:solidFill>
            </a:endParaRPr>
          </a:p>
        </p:txBody>
      </p:sp>
      <p:sp>
        <p:nvSpPr>
          <p:cNvPr id="3" name="Footer Placeholder 2"/>
          <p:cNvSpPr>
            <a:spLocks noGrp="1"/>
          </p:cNvSpPr>
          <p:nvPr>
            <p:ph type="ftr" sz="quarter" idx="11"/>
          </p:nvPr>
        </p:nvSpPr>
        <p:spPr/>
        <p:txBody>
          <a:bodyPr/>
          <a:lstStyle/>
          <a:p>
            <a:endParaRPr lang="en-GB">
              <a:solidFill>
                <a:prstClr val="white">
                  <a:tint val="75000"/>
                </a:prstClr>
              </a:solidFill>
            </a:endParaRPr>
          </a:p>
        </p:txBody>
      </p:sp>
      <p:sp>
        <p:nvSpPr>
          <p:cNvPr id="4" name="Slide Number Placeholder 3"/>
          <p:cNvSpPr>
            <a:spLocks noGrp="1"/>
          </p:cNvSpPr>
          <p:nvPr>
            <p:ph type="sldNum" sz="quarter" idx="12"/>
          </p:nvPr>
        </p:nvSpPr>
        <p:spPr/>
        <p:txBody>
          <a:bodyPr/>
          <a:lstStyle/>
          <a:p>
            <a:fld id="{0A138AA4-D28F-4DDC-8FEB-CF5A05FD7F59}" type="slidenum">
              <a:rPr lang="en-GB" smtClean="0">
                <a:solidFill>
                  <a:prstClr val="white">
                    <a:tint val="75000"/>
                  </a:prstClr>
                </a:solidFill>
              </a:rPr>
              <a:pPr/>
              <a:t>‹#›</a:t>
            </a:fld>
            <a:endParaRPr lang="en-GB">
              <a:solidFill>
                <a:prstClr val="white">
                  <a:tint val="75000"/>
                </a:prstClr>
              </a:solidFill>
            </a:endParaRPr>
          </a:p>
        </p:txBody>
      </p:sp>
    </p:spTree>
    <p:extLst>
      <p:ext uri="{BB962C8B-B14F-4D97-AF65-F5344CB8AC3E}">
        <p14:creationId xmlns:p14="http://schemas.microsoft.com/office/powerpoint/2010/main" val="40916225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78FACD-933E-4C6D-8D16-B2FA508708E7}" type="datetimeFigureOut">
              <a:rPr lang="en-GB" smtClean="0">
                <a:solidFill>
                  <a:prstClr val="white">
                    <a:tint val="75000"/>
                  </a:prstClr>
                </a:solidFill>
              </a:rPr>
              <a:pPr/>
              <a:t>10/06/2020</a:t>
            </a:fld>
            <a:endParaRPr lang="en-GB">
              <a:solidFill>
                <a:prstClr val="white">
                  <a:tint val="75000"/>
                </a:prstClr>
              </a:solidFill>
            </a:endParaRPr>
          </a:p>
        </p:txBody>
      </p:sp>
      <p:sp>
        <p:nvSpPr>
          <p:cNvPr id="6" name="Footer Placeholder 5"/>
          <p:cNvSpPr>
            <a:spLocks noGrp="1"/>
          </p:cNvSpPr>
          <p:nvPr>
            <p:ph type="ftr" sz="quarter" idx="11"/>
          </p:nvPr>
        </p:nvSpPr>
        <p:spPr/>
        <p:txBody>
          <a:bodyPr/>
          <a:lstStyle/>
          <a:p>
            <a:endParaRPr lang="en-GB">
              <a:solidFill>
                <a:prstClr val="white">
                  <a:tint val="75000"/>
                </a:prstClr>
              </a:solidFill>
            </a:endParaRPr>
          </a:p>
        </p:txBody>
      </p:sp>
      <p:sp>
        <p:nvSpPr>
          <p:cNvPr id="7" name="Slide Number Placeholder 6"/>
          <p:cNvSpPr>
            <a:spLocks noGrp="1"/>
          </p:cNvSpPr>
          <p:nvPr>
            <p:ph type="sldNum" sz="quarter" idx="12"/>
          </p:nvPr>
        </p:nvSpPr>
        <p:spPr/>
        <p:txBody>
          <a:bodyPr/>
          <a:lstStyle/>
          <a:p>
            <a:fld id="{0A138AA4-D28F-4DDC-8FEB-CF5A05FD7F59}" type="slidenum">
              <a:rPr lang="en-GB" smtClean="0">
                <a:solidFill>
                  <a:prstClr val="white">
                    <a:tint val="75000"/>
                  </a:prstClr>
                </a:solidFill>
              </a:rPr>
              <a:pPr/>
              <a:t>‹#›</a:t>
            </a:fld>
            <a:endParaRPr lang="en-GB">
              <a:solidFill>
                <a:prstClr val="white">
                  <a:tint val="75000"/>
                </a:prstClr>
              </a:solidFill>
            </a:endParaRPr>
          </a:p>
        </p:txBody>
      </p:sp>
    </p:spTree>
    <p:extLst>
      <p:ext uri="{BB962C8B-B14F-4D97-AF65-F5344CB8AC3E}">
        <p14:creationId xmlns:p14="http://schemas.microsoft.com/office/powerpoint/2010/main" val="2392071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1034985-9F44-482C-8DC1-745C91EFCE65}"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5AB9DC-8DFF-452C-9A11-66169E5238B4}" type="slidenum">
              <a:rPr lang="en-GB" smtClean="0"/>
              <a:t>‹#›</a:t>
            </a:fld>
            <a:endParaRPr lang="en-GB"/>
          </a:p>
        </p:txBody>
      </p:sp>
    </p:spTree>
    <p:extLst>
      <p:ext uri="{BB962C8B-B14F-4D97-AF65-F5344CB8AC3E}">
        <p14:creationId xmlns:p14="http://schemas.microsoft.com/office/powerpoint/2010/main" val="18700785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78FACD-933E-4C6D-8D16-B2FA508708E7}" type="datetimeFigureOut">
              <a:rPr lang="en-GB" smtClean="0">
                <a:solidFill>
                  <a:prstClr val="white">
                    <a:tint val="75000"/>
                  </a:prstClr>
                </a:solidFill>
              </a:rPr>
              <a:pPr/>
              <a:t>10/06/2020</a:t>
            </a:fld>
            <a:endParaRPr lang="en-GB">
              <a:solidFill>
                <a:prstClr val="white">
                  <a:tint val="75000"/>
                </a:prstClr>
              </a:solidFill>
            </a:endParaRPr>
          </a:p>
        </p:txBody>
      </p:sp>
      <p:sp>
        <p:nvSpPr>
          <p:cNvPr id="6" name="Footer Placeholder 5"/>
          <p:cNvSpPr>
            <a:spLocks noGrp="1"/>
          </p:cNvSpPr>
          <p:nvPr>
            <p:ph type="ftr" sz="quarter" idx="11"/>
          </p:nvPr>
        </p:nvSpPr>
        <p:spPr/>
        <p:txBody>
          <a:bodyPr/>
          <a:lstStyle/>
          <a:p>
            <a:endParaRPr lang="en-GB">
              <a:solidFill>
                <a:prstClr val="white">
                  <a:tint val="75000"/>
                </a:prstClr>
              </a:solidFill>
            </a:endParaRPr>
          </a:p>
        </p:txBody>
      </p:sp>
      <p:sp>
        <p:nvSpPr>
          <p:cNvPr id="7" name="Slide Number Placeholder 6"/>
          <p:cNvSpPr>
            <a:spLocks noGrp="1"/>
          </p:cNvSpPr>
          <p:nvPr>
            <p:ph type="sldNum" sz="quarter" idx="12"/>
          </p:nvPr>
        </p:nvSpPr>
        <p:spPr/>
        <p:txBody>
          <a:bodyPr/>
          <a:lstStyle/>
          <a:p>
            <a:fld id="{0A138AA4-D28F-4DDC-8FEB-CF5A05FD7F59}" type="slidenum">
              <a:rPr lang="en-GB" smtClean="0">
                <a:solidFill>
                  <a:prstClr val="white">
                    <a:tint val="75000"/>
                  </a:prstClr>
                </a:solidFill>
              </a:rPr>
              <a:pPr/>
              <a:t>‹#›</a:t>
            </a:fld>
            <a:endParaRPr lang="en-GB">
              <a:solidFill>
                <a:prstClr val="white">
                  <a:tint val="75000"/>
                </a:prstClr>
              </a:solidFill>
            </a:endParaRPr>
          </a:p>
        </p:txBody>
      </p:sp>
    </p:spTree>
    <p:extLst>
      <p:ext uri="{BB962C8B-B14F-4D97-AF65-F5344CB8AC3E}">
        <p14:creationId xmlns:p14="http://schemas.microsoft.com/office/powerpoint/2010/main" val="14346766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78FACD-933E-4C6D-8D16-B2FA508708E7}" type="datetimeFigureOut">
              <a:rPr lang="en-GB" smtClean="0">
                <a:solidFill>
                  <a:prstClr val="white">
                    <a:tint val="75000"/>
                  </a:prstClr>
                </a:solidFill>
              </a:rPr>
              <a:pPr/>
              <a:t>10/06/2020</a:t>
            </a:fld>
            <a:endParaRPr lang="en-GB">
              <a:solidFill>
                <a:prstClr val="white">
                  <a:tint val="75000"/>
                </a:prstClr>
              </a:solidFill>
            </a:endParaRPr>
          </a:p>
        </p:txBody>
      </p:sp>
      <p:sp>
        <p:nvSpPr>
          <p:cNvPr id="5" name="Footer Placeholder 4"/>
          <p:cNvSpPr>
            <a:spLocks noGrp="1"/>
          </p:cNvSpPr>
          <p:nvPr>
            <p:ph type="ftr" sz="quarter" idx="11"/>
          </p:nvPr>
        </p:nvSpPr>
        <p:spPr/>
        <p:txBody>
          <a:bodyPr/>
          <a:lstStyle/>
          <a:p>
            <a:endParaRPr lang="en-GB">
              <a:solidFill>
                <a:prstClr val="white">
                  <a:tint val="75000"/>
                </a:prstClr>
              </a:solidFill>
            </a:endParaRPr>
          </a:p>
        </p:txBody>
      </p:sp>
      <p:sp>
        <p:nvSpPr>
          <p:cNvPr id="6" name="Slide Number Placeholder 5"/>
          <p:cNvSpPr>
            <a:spLocks noGrp="1"/>
          </p:cNvSpPr>
          <p:nvPr>
            <p:ph type="sldNum" sz="quarter" idx="12"/>
          </p:nvPr>
        </p:nvSpPr>
        <p:spPr/>
        <p:txBody>
          <a:bodyPr/>
          <a:lstStyle/>
          <a:p>
            <a:fld id="{0A138AA4-D28F-4DDC-8FEB-CF5A05FD7F59}" type="slidenum">
              <a:rPr lang="en-GB" smtClean="0">
                <a:solidFill>
                  <a:prstClr val="white">
                    <a:tint val="75000"/>
                  </a:prstClr>
                </a:solidFill>
              </a:rPr>
              <a:pPr/>
              <a:t>‹#›</a:t>
            </a:fld>
            <a:endParaRPr lang="en-GB">
              <a:solidFill>
                <a:prstClr val="white">
                  <a:tint val="75000"/>
                </a:prstClr>
              </a:solidFill>
            </a:endParaRPr>
          </a:p>
        </p:txBody>
      </p:sp>
    </p:spTree>
    <p:extLst>
      <p:ext uri="{BB962C8B-B14F-4D97-AF65-F5344CB8AC3E}">
        <p14:creationId xmlns:p14="http://schemas.microsoft.com/office/powerpoint/2010/main" val="24749348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78FACD-933E-4C6D-8D16-B2FA508708E7}" type="datetimeFigureOut">
              <a:rPr lang="en-GB" smtClean="0">
                <a:solidFill>
                  <a:prstClr val="white">
                    <a:tint val="75000"/>
                  </a:prstClr>
                </a:solidFill>
              </a:rPr>
              <a:pPr/>
              <a:t>10/06/2020</a:t>
            </a:fld>
            <a:endParaRPr lang="en-GB">
              <a:solidFill>
                <a:prstClr val="white">
                  <a:tint val="75000"/>
                </a:prstClr>
              </a:solidFill>
            </a:endParaRPr>
          </a:p>
        </p:txBody>
      </p:sp>
      <p:sp>
        <p:nvSpPr>
          <p:cNvPr id="5" name="Footer Placeholder 4"/>
          <p:cNvSpPr>
            <a:spLocks noGrp="1"/>
          </p:cNvSpPr>
          <p:nvPr>
            <p:ph type="ftr" sz="quarter" idx="11"/>
          </p:nvPr>
        </p:nvSpPr>
        <p:spPr/>
        <p:txBody>
          <a:bodyPr/>
          <a:lstStyle/>
          <a:p>
            <a:endParaRPr lang="en-GB">
              <a:solidFill>
                <a:prstClr val="white">
                  <a:tint val="75000"/>
                </a:prstClr>
              </a:solidFill>
            </a:endParaRPr>
          </a:p>
        </p:txBody>
      </p:sp>
      <p:sp>
        <p:nvSpPr>
          <p:cNvPr id="6" name="Slide Number Placeholder 5"/>
          <p:cNvSpPr>
            <a:spLocks noGrp="1"/>
          </p:cNvSpPr>
          <p:nvPr>
            <p:ph type="sldNum" sz="quarter" idx="12"/>
          </p:nvPr>
        </p:nvSpPr>
        <p:spPr/>
        <p:txBody>
          <a:bodyPr/>
          <a:lstStyle/>
          <a:p>
            <a:fld id="{0A138AA4-D28F-4DDC-8FEB-CF5A05FD7F59}" type="slidenum">
              <a:rPr lang="en-GB" smtClean="0">
                <a:solidFill>
                  <a:prstClr val="white">
                    <a:tint val="75000"/>
                  </a:prstClr>
                </a:solidFill>
              </a:rPr>
              <a:pPr/>
              <a:t>‹#›</a:t>
            </a:fld>
            <a:endParaRPr lang="en-GB">
              <a:solidFill>
                <a:prstClr val="white">
                  <a:tint val="75000"/>
                </a:prstClr>
              </a:solidFill>
            </a:endParaRPr>
          </a:p>
        </p:txBody>
      </p:sp>
    </p:spTree>
    <p:extLst>
      <p:ext uri="{BB962C8B-B14F-4D97-AF65-F5344CB8AC3E}">
        <p14:creationId xmlns:p14="http://schemas.microsoft.com/office/powerpoint/2010/main" val="1748646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034985-9F44-482C-8DC1-745C91EFCE65}"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5AB9DC-8DFF-452C-9A11-66169E5238B4}" type="slidenum">
              <a:rPr lang="en-GB" smtClean="0"/>
              <a:t>‹#›</a:t>
            </a:fld>
            <a:endParaRPr lang="en-GB"/>
          </a:p>
        </p:txBody>
      </p:sp>
    </p:spTree>
    <p:extLst>
      <p:ext uri="{BB962C8B-B14F-4D97-AF65-F5344CB8AC3E}">
        <p14:creationId xmlns:p14="http://schemas.microsoft.com/office/powerpoint/2010/main" val="4051045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1034985-9F44-482C-8DC1-745C91EFCE65}" type="datetimeFigureOut">
              <a:rPr lang="en-GB" smtClean="0"/>
              <a:t>10/06/2020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F5AB9DC-8DFF-452C-9A11-66169E5238B4}" type="slidenum">
              <a:rPr lang="en-GB" smtClean="0"/>
              <a:t>‹#›</a:t>
            </a:fld>
            <a:endParaRPr lang="en-GB"/>
          </a:p>
        </p:txBody>
      </p:sp>
    </p:spTree>
    <p:extLst>
      <p:ext uri="{BB962C8B-B14F-4D97-AF65-F5344CB8AC3E}">
        <p14:creationId xmlns:p14="http://schemas.microsoft.com/office/powerpoint/2010/main" val="238447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1034985-9F44-482C-8DC1-745C91EFCE65}" type="datetimeFigureOut">
              <a:rPr lang="en-GB" smtClean="0"/>
              <a:t>10/06/2020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F5AB9DC-8DFF-452C-9A11-66169E5238B4}" type="slidenum">
              <a:rPr lang="en-GB" smtClean="0"/>
              <a:t>‹#›</a:t>
            </a:fld>
            <a:endParaRPr lang="en-GB"/>
          </a:p>
        </p:txBody>
      </p:sp>
    </p:spTree>
    <p:extLst>
      <p:ext uri="{BB962C8B-B14F-4D97-AF65-F5344CB8AC3E}">
        <p14:creationId xmlns:p14="http://schemas.microsoft.com/office/powerpoint/2010/main" val="2188737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1034985-9F44-482C-8DC1-745C91EFCE65}" type="datetimeFigureOut">
              <a:rPr lang="en-GB" smtClean="0"/>
              <a:t>10/06/2020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F5AB9DC-8DFF-452C-9A11-66169E5238B4}" type="slidenum">
              <a:rPr lang="en-GB" smtClean="0"/>
              <a:t>‹#›</a:t>
            </a:fld>
            <a:endParaRPr lang="en-GB"/>
          </a:p>
        </p:txBody>
      </p:sp>
    </p:spTree>
    <p:extLst>
      <p:ext uri="{BB962C8B-B14F-4D97-AF65-F5344CB8AC3E}">
        <p14:creationId xmlns:p14="http://schemas.microsoft.com/office/powerpoint/2010/main" val="2894303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034985-9F44-482C-8DC1-745C91EFCE65}" type="datetimeFigureOut">
              <a:rPr lang="en-GB" smtClean="0"/>
              <a:t>10/06/2020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F5AB9DC-8DFF-452C-9A11-66169E5238B4}" type="slidenum">
              <a:rPr lang="en-GB" smtClean="0"/>
              <a:t>‹#›</a:t>
            </a:fld>
            <a:endParaRPr lang="en-GB"/>
          </a:p>
        </p:txBody>
      </p:sp>
    </p:spTree>
    <p:extLst>
      <p:ext uri="{BB962C8B-B14F-4D97-AF65-F5344CB8AC3E}">
        <p14:creationId xmlns:p14="http://schemas.microsoft.com/office/powerpoint/2010/main" val="197190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034985-9F44-482C-8DC1-745C91EFCE65}" type="datetimeFigureOut">
              <a:rPr lang="en-GB" smtClean="0"/>
              <a:t>10/06/2020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F5AB9DC-8DFF-452C-9A11-66169E5238B4}" type="slidenum">
              <a:rPr lang="en-GB" smtClean="0"/>
              <a:t>‹#›</a:t>
            </a:fld>
            <a:endParaRPr lang="en-GB"/>
          </a:p>
        </p:txBody>
      </p:sp>
    </p:spTree>
    <p:extLst>
      <p:ext uri="{BB962C8B-B14F-4D97-AF65-F5344CB8AC3E}">
        <p14:creationId xmlns:p14="http://schemas.microsoft.com/office/powerpoint/2010/main" val="1579697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034985-9F44-482C-8DC1-745C91EFCE65}" type="datetimeFigureOut">
              <a:rPr lang="en-GB" smtClean="0"/>
              <a:t>10/06/2020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F5AB9DC-8DFF-452C-9A11-66169E5238B4}" type="slidenum">
              <a:rPr lang="en-GB" smtClean="0"/>
              <a:t>‹#›</a:t>
            </a:fld>
            <a:endParaRPr lang="en-GB"/>
          </a:p>
        </p:txBody>
      </p:sp>
    </p:spTree>
    <p:extLst>
      <p:ext uri="{BB962C8B-B14F-4D97-AF65-F5344CB8AC3E}">
        <p14:creationId xmlns:p14="http://schemas.microsoft.com/office/powerpoint/2010/main" val="3561748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34985-9F44-482C-8DC1-745C91EFCE65}" type="datetimeFigureOut">
              <a:rPr lang="en-GB" smtClean="0"/>
              <a:t>10/06/2020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5AB9DC-8DFF-452C-9A11-66169E5238B4}" type="slidenum">
              <a:rPr lang="en-GB" smtClean="0"/>
              <a:t>‹#›</a:t>
            </a:fld>
            <a:endParaRPr lang="en-GB"/>
          </a:p>
        </p:txBody>
      </p:sp>
    </p:spTree>
    <p:extLst>
      <p:ext uri="{BB962C8B-B14F-4D97-AF65-F5344CB8AC3E}">
        <p14:creationId xmlns:p14="http://schemas.microsoft.com/office/powerpoint/2010/main" val="2639308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78FACD-933E-4C6D-8D16-B2FA508708E7}" type="datetimeFigureOut">
              <a:rPr lang="en-GB" smtClean="0">
                <a:solidFill>
                  <a:prstClr val="white">
                    <a:tint val="75000"/>
                  </a:prstClr>
                </a:solidFill>
              </a:rPr>
              <a:pPr/>
              <a:t>10/06/2020</a:t>
            </a:fld>
            <a:endParaRPr lang="en-GB">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138AA4-D28F-4DDC-8FEB-CF5A05FD7F59}" type="slidenum">
              <a:rPr lang="en-GB" smtClean="0">
                <a:solidFill>
                  <a:prstClr val="white">
                    <a:tint val="75000"/>
                  </a:prstClr>
                </a:solidFill>
              </a:rPr>
              <a:pPr/>
              <a:t>‹#›</a:t>
            </a:fld>
            <a:endParaRPr lang="en-GB">
              <a:solidFill>
                <a:prstClr val="white">
                  <a:tint val="75000"/>
                </a:prstClr>
              </a:solidFill>
            </a:endParaRPr>
          </a:p>
        </p:txBody>
      </p:sp>
    </p:spTree>
    <p:extLst>
      <p:ext uri="{BB962C8B-B14F-4D97-AF65-F5344CB8AC3E}">
        <p14:creationId xmlns:p14="http://schemas.microsoft.com/office/powerpoint/2010/main" val="369460351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124744"/>
            <a:ext cx="8719971" cy="1446550"/>
          </a:xfrm>
          <a:prstGeom prst="rect">
            <a:avLst/>
          </a:prstGeom>
          <a:noFill/>
        </p:spPr>
        <p:txBody>
          <a:bodyPr wrap="square" rtlCol="0">
            <a:spAutoFit/>
          </a:bodyPr>
          <a:lstStyle/>
          <a:p>
            <a:pPr algn="ctr"/>
            <a:r>
              <a:rPr lang="en-GB" sz="4400" dirty="0" smtClean="0">
                <a:solidFill>
                  <a:prstClr val="white"/>
                </a:solidFill>
                <a:latin typeface="Aharoni" panose="02010803020104030203" pitchFamily="2" charset="-79"/>
                <a:cs typeface="Aharoni" panose="02010803020104030203" pitchFamily="2" charset="-79"/>
              </a:rPr>
              <a:t>MoreTrials Strategy</a:t>
            </a:r>
          </a:p>
          <a:p>
            <a:pPr algn="ctr"/>
            <a:r>
              <a:rPr lang="en-GB" sz="4400" dirty="0" smtClean="0">
                <a:solidFill>
                  <a:prstClr val="white"/>
                </a:solidFill>
                <a:latin typeface="Aharoni" panose="02010803020104030203" pitchFamily="2" charset="-79"/>
                <a:cs typeface="Aharoni" panose="02010803020104030203" pitchFamily="2" charset="-79"/>
              </a:rPr>
              <a:t>Going Forward</a:t>
            </a:r>
            <a:endParaRPr lang="en-GB" sz="4400" dirty="0">
              <a:solidFill>
                <a:prstClr val="white"/>
              </a:solidFill>
              <a:latin typeface="Aharoni" panose="02010803020104030203" pitchFamily="2" charset="-79"/>
              <a:cs typeface="Aharoni" panose="02010803020104030203" pitchFamily="2" charset="-79"/>
            </a:endParaRPr>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18258" y="6075492"/>
            <a:ext cx="1981225" cy="5938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823315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18258" y="6021288"/>
            <a:ext cx="1981225" cy="5938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11560" y="1340768"/>
            <a:ext cx="7992888" cy="2246769"/>
          </a:xfrm>
          <a:prstGeom prst="rect">
            <a:avLst/>
          </a:prstGeom>
          <a:noFill/>
        </p:spPr>
        <p:txBody>
          <a:bodyPr wrap="square" rtlCol="0">
            <a:spAutoFit/>
          </a:bodyPr>
          <a:lstStyle/>
          <a:p>
            <a:endParaRPr lang="en-GB" sz="2800" dirty="0">
              <a:latin typeface="Aharoni" panose="02010803020104030203" pitchFamily="2" charset="-79"/>
              <a:cs typeface="Aharoni" panose="02010803020104030203" pitchFamily="2" charset="-79"/>
            </a:endParaRPr>
          </a:p>
          <a:p>
            <a:r>
              <a:rPr lang="en-GB" sz="2800" dirty="0" smtClean="0">
                <a:latin typeface="Aharoni" panose="02010803020104030203" pitchFamily="2" charset="-79"/>
                <a:cs typeface="Aharoni" panose="02010803020104030203" pitchFamily="2" charset="-79"/>
              </a:rPr>
              <a:t>The Clinical Trials Transformation Initiative (CTTI) has demonstrated over the last decade that it is possible to bring together all trial stakeholders to make clinical trials better.</a:t>
            </a:r>
            <a:endParaRPr lang="en-GB" sz="2800" dirty="0">
              <a:latin typeface="Aharoni" panose="02010803020104030203" pitchFamily="2" charset="-79"/>
              <a:cs typeface="Aharoni" panose="02010803020104030203" pitchFamily="2" charset="-79"/>
            </a:endParaRPr>
          </a:p>
        </p:txBody>
      </p:sp>
      <p:sp>
        <p:nvSpPr>
          <p:cNvPr id="2" name="TextBox 1"/>
          <p:cNvSpPr txBox="1"/>
          <p:nvPr/>
        </p:nvSpPr>
        <p:spPr>
          <a:xfrm>
            <a:off x="539552" y="404664"/>
            <a:ext cx="5333511" cy="707886"/>
          </a:xfrm>
          <a:prstGeom prst="rect">
            <a:avLst/>
          </a:prstGeom>
          <a:noFill/>
        </p:spPr>
        <p:txBody>
          <a:bodyPr wrap="none" rtlCol="0">
            <a:spAutoFit/>
          </a:bodyPr>
          <a:lstStyle/>
          <a:p>
            <a:pPr lvl="0"/>
            <a:r>
              <a:rPr lang="en-GB" sz="2800" dirty="0" smtClean="0">
                <a:solidFill>
                  <a:prstClr val="white"/>
                </a:solidFill>
                <a:latin typeface="Aharoni" panose="02010803020104030203" pitchFamily="2" charset="-79"/>
                <a:cs typeface="Aharoni" panose="02010803020104030203" pitchFamily="2" charset="-79"/>
              </a:rPr>
              <a:t>The context of the opportunity</a:t>
            </a:r>
          </a:p>
          <a:p>
            <a:endParaRPr lang="en-GB" sz="1200" dirty="0"/>
          </a:p>
        </p:txBody>
      </p:sp>
    </p:spTree>
    <p:extLst>
      <p:ext uri="{BB962C8B-B14F-4D97-AF65-F5344CB8AC3E}">
        <p14:creationId xmlns:p14="http://schemas.microsoft.com/office/powerpoint/2010/main" val="3318210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18258" y="6021288"/>
            <a:ext cx="1981225" cy="5938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11560" y="1340768"/>
            <a:ext cx="7992888" cy="4832092"/>
          </a:xfrm>
          <a:prstGeom prst="rect">
            <a:avLst/>
          </a:prstGeom>
          <a:noFill/>
        </p:spPr>
        <p:txBody>
          <a:bodyPr wrap="square" rtlCol="0">
            <a:spAutoFit/>
          </a:bodyPr>
          <a:lstStyle/>
          <a:p>
            <a:r>
              <a:rPr lang="en-GB" sz="2800" dirty="0" smtClean="0">
                <a:latin typeface="Aharoni" panose="02010803020104030203" pitchFamily="2" charset="-79"/>
                <a:cs typeface="Aharoni" panose="02010803020104030203" pitchFamily="2" charset="-79"/>
              </a:rPr>
              <a:t>ICH have committed to revise and update GCP. They have also responded to some of our concerns by becoming more open and transparent.</a:t>
            </a:r>
          </a:p>
          <a:p>
            <a:endParaRPr lang="en-GB" sz="2800" dirty="0">
              <a:latin typeface="Aharoni" panose="02010803020104030203" pitchFamily="2" charset="-79"/>
              <a:cs typeface="Aharoni" panose="02010803020104030203" pitchFamily="2" charset="-79"/>
            </a:endParaRPr>
          </a:p>
          <a:p>
            <a:r>
              <a:rPr lang="en-GB" sz="2800" dirty="0" smtClean="0">
                <a:latin typeface="Aharoni" panose="02010803020104030203" pitchFamily="2" charset="-79"/>
                <a:cs typeface="Aharoni" panose="02010803020104030203" pitchFamily="2" charset="-79"/>
              </a:rPr>
              <a:t>However, historical structural limitations - most notable that membership of ICH is only open to drug regulators and industry - mean that other key stakeholders are excluded from the active development of the revision to GCP.</a:t>
            </a:r>
            <a:endParaRPr lang="en-GB" sz="2800" dirty="0">
              <a:latin typeface="Aharoni" panose="02010803020104030203" pitchFamily="2" charset="-79"/>
              <a:cs typeface="Aharoni" panose="02010803020104030203" pitchFamily="2" charset="-79"/>
            </a:endParaRPr>
          </a:p>
        </p:txBody>
      </p:sp>
      <p:sp>
        <p:nvSpPr>
          <p:cNvPr id="2" name="TextBox 1"/>
          <p:cNvSpPr txBox="1"/>
          <p:nvPr/>
        </p:nvSpPr>
        <p:spPr>
          <a:xfrm>
            <a:off x="539552" y="404664"/>
            <a:ext cx="3815468" cy="707886"/>
          </a:xfrm>
          <a:prstGeom prst="rect">
            <a:avLst/>
          </a:prstGeom>
          <a:noFill/>
        </p:spPr>
        <p:txBody>
          <a:bodyPr wrap="none" rtlCol="0">
            <a:spAutoFit/>
          </a:bodyPr>
          <a:lstStyle/>
          <a:p>
            <a:pPr lvl="0"/>
            <a:r>
              <a:rPr lang="en-GB" sz="2800" dirty="0" smtClean="0">
                <a:solidFill>
                  <a:prstClr val="white"/>
                </a:solidFill>
                <a:latin typeface="Aharoni" panose="02010803020104030203" pitchFamily="2" charset="-79"/>
                <a:cs typeface="Aharoni" panose="02010803020104030203" pitchFamily="2" charset="-79"/>
              </a:rPr>
              <a:t>The status of ICH-GCP</a:t>
            </a:r>
          </a:p>
          <a:p>
            <a:endParaRPr lang="en-GB" sz="1200" dirty="0"/>
          </a:p>
        </p:txBody>
      </p:sp>
    </p:spTree>
    <p:extLst>
      <p:ext uri="{BB962C8B-B14F-4D97-AF65-F5344CB8AC3E}">
        <p14:creationId xmlns:p14="http://schemas.microsoft.com/office/powerpoint/2010/main" val="2895384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18258" y="6021288"/>
            <a:ext cx="1981225" cy="5938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11560" y="1340768"/>
            <a:ext cx="7992888" cy="3970318"/>
          </a:xfrm>
          <a:prstGeom prst="rect">
            <a:avLst/>
          </a:prstGeom>
          <a:noFill/>
        </p:spPr>
        <p:txBody>
          <a:bodyPr wrap="square" rtlCol="0">
            <a:spAutoFit/>
          </a:bodyPr>
          <a:lstStyle/>
          <a:p>
            <a:r>
              <a:rPr lang="en-GB" sz="2800" dirty="0" smtClean="0">
                <a:latin typeface="Aharoni" panose="02010803020104030203" pitchFamily="2" charset="-79"/>
                <a:cs typeface="Aharoni" panose="02010803020104030203" pitchFamily="2" charset="-79"/>
              </a:rPr>
              <a:t>This exclusion by ICH of other key stakeholders </a:t>
            </a:r>
            <a:r>
              <a:rPr lang="en-GB" sz="2800" dirty="0">
                <a:latin typeface="Aharoni" panose="02010803020104030203" pitchFamily="2" charset="-79"/>
                <a:cs typeface="Aharoni" panose="02010803020104030203" pitchFamily="2" charset="-79"/>
              </a:rPr>
              <a:t>(</a:t>
            </a:r>
            <a:r>
              <a:rPr lang="en-GB" sz="2800" dirty="0" smtClean="0">
                <a:latin typeface="Aharoni" panose="02010803020104030203" pitchFamily="2" charset="-79"/>
                <a:cs typeface="Aharoni" panose="02010803020104030203" pitchFamily="2" charset="-79"/>
              </a:rPr>
              <a:t>most </a:t>
            </a:r>
            <a:r>
              <a:rPr lang="en-GB" sz="2800" dirty="0" smtClean="0">
                <a:latin typeface="Aharoni" panose="02010803020104030203" pitchFamily="2" charset="-79"/>
                <a:cs typeface="Aharoni" panose="02010803020104030203" pitchFamily="2" charset="-79"/>
              </a:rPr>
              <a:t>notably patient groups, academic trialists and non-industry </a:t>
            </a:r>
            <a:r>
              <a:rPr lang="en-GB" sz="2800" dirty="0" smtClean="0">
                <a:latin typeface="Aharoni" panose="02010803020104030203" pitchFamily="2" charset="-79"/>
                <a:cs typeface="Aharoni" panose="02010803020104030203" pitchFamily="2" charset="-79"/>
              </a:rPr>
              <a:t>funders) from </a:t>
            </a:r>
            <a:r>
              <a:rPr lang="en-GB" sz="2800" dirty="0" smtClean="0">
                <a:latin typeface="Aharoni" panose="02010803020104030203" pitchFamily="2" charset="-79"/>
                <a:cs typeface="Aharoni" panose="02010803020104030203" pitchFamily="2" charset="-79"/>
              </a:rPr>
              <a:t>the active development of the revision to GCP (e.g. none of these stakeholders are represented on the ICH “Expert Working Group”) means that serious doubts persist as to whether GCP will be substantially and correctly revised by ICH.</a:t>
            </a:r>
            <a:endParaRPr lang="en-GB" sz="2800" dirty="0">
              <a:latin typeface="Aharoni" panose="02010803020104030203" pitchFamily="2" charset="-79"/>
              <a:cs typeface="Aharoni" panose="02010803020104030203" pitchFamily="2" charset="-79"/>
            </a:endParaRPr>
          </a:p>
        </p:txBody>
      </p:sp>
      <p:sp>
        <p:nvSpPr>
          <p:cNvPr id="2" name="TextBox 1"/>
          <p:cNvSpPr txBox="1"/>
          <p:nvPr/>
        </p:nvSpPr>
        <p:spPr>
          <a:xfrm>
            <a:off x="539552" y="404664"/>
            <a:ext cx="5598007" cy="523220"/>
          </a:xfrm>
          <a:prstGeom prst="rect">
            <a:avLst/>
          </a:prstGeom>
          <a:noFill/>
        </p:spPr>
        <p:txBody>
          <a:bodyPr wrap="none" rtlCol="0">
            <a:spAutoFit/>
          </a:bodyPr>
          <a:lstStyle/>
          <a:p>
            <a:pPr lvl="0"/>
            <a:r>
              <a:rPr lang="en-GB" sz="2800" dirty="0" smtClean="0">
                <a:solidFill>
                  <a:prstClr val="white"/>
                </a:solidFill>
                <a:latin typeface="Aharoni" panose="02010803020104030203" pitchFamily="2" charset="-79"/>
                <a:cs typeface="Aharoni" panose="02010803020104030203" pitchFamily="2" charset="-79"/>
              </a:rPr>
              <a:t>The continued problem with ICH</a:t>
            </a:r>
            <a:endParaRPr lang="en-GB" sz="1200" dirty="0"/>
          </a:p>
        </p:txBody>
      </p:sp>
    </p:spTree>
    <p:extLst>
      <p:ext uri="{BB962C8B-B14F-4D97-AF65-F5344CB8AC3E}">
        <p14:creationId xmlns:p14="http://schemas.microsoft.com/office/powerpoint/2010/main" val="2643166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18258" y="6021288"/>
            <a:ext cx="1981225" cy="5938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11560" y="1340768"/>
            <a:ext cx="7992888" cy="954107"/>
          </a:xfrm>
          <a:prstGeom prst="rect">
            <a:avLst/>
          </a:prstGeom>
          <a:noFill/>
        </p:spPr>
        <p:txBody>
          <a:bodyPr wrap="square" rtlCol="0">
            <a:spAutoFit/>
          </a:bodyPr>
          <a:lstStyle/>
          <a:p>
            <a:r>
              <a:rPr lang="en-GB" sz="2800" dirty="0" smtClean="0">
                <a:latin typeface="Aharoni" panose="02010803020104030203" pitchFamily="2" charset="-79"/>
                <a:cs typeface="Aharoni" panose="02010803020104030203" pitchFamily="2" charset="-79"/>
              </a:rPr>
              <a:t>Given this status, an alternative opportunity needs to be in place…………….</a:t>
            </a:r>
            <a:endParaRPr lang="en-GB" sz="28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886722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18258" y="6021288"/>
            <a:ext cx="1981225" cy="5938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11560" y="256574"/>
            <a:ext cx="7992888" cy="6124754"/>
          </a:xfrm>
          <a:prstGeom prst="rect">
            <a:avLst/>
          </a:prstGeom>
          <a:noFill/>
        </p:spPr>
        <p:txBody>
          <a:bodyPr wrap="square" rtlCol="0">
            <a:spAutoFit/>
          </a:bodyPr>
          <a:lstStyle/>
          <a:p>
            <a:r>
              <a:rPr lang="en-GB" sz="2800" dirty="0" smtClean="0">
                <a:latin typeface="Aharoni" panose="02010803020104030203" pitchFamily="2" charset="-79"/>
                <a:cs typeface="Aharoni" panose="02010803020104030203" pitchFamily="2" charset="-79"/>
              </a:rPr>
              <a:t>………………..Fortunately, an alternative has been created</a:t>
            </a:r>
            <a:r>
              <a:rPr lang="en-GB" sz="2800" dirty="0">
                <a:latin typeface="Aharoni" panose="02010803020104030203" pitchFamily="2" charset="-79"/>
                <a:cs typeface="Aharoni" panose="02010803020104030203" pitchFamily="2" charset="-79"/>
              </a:rPr>
              <a:t>, namely the </a:t>
            </a:r>
            <a:r>
              <a:rPr lang="en-GB" sz="2800" dirty="0" smtClean="0">
                <a:latin typeface="Aharoni" panose="02010803020104030203" pitchFamily="2" charset="-79"/>
                <a:cs typeface="Aharoni" panose="02010803020104030203" pitchFamily="2" charset="-79"/>
              </a:rPr>
              <a:t/>
            </a:r>
            <a:br>
              <a:rPr lang="en-GB" sz="2800" dirty="0" smtClean="0">
                <a:latin typeface="Aharoni" panose="02010803020104030203" pitchFamily="2" charset="-79"/>
                <a:cs typeface="Aharoni" panose="02010803020104030203" pitchFamily="2" charset="-79"/>
              </a:rPr>
            </a:br>
            <a:r>
              <a:rPr lang="en-GB" sz="2800" dirty="0" smtClean="0">
                <a:latin typeface="Aharoni" panose="02010803020104030203" pitchFamily="2" charset="-79"/>
                <a:cs typeface="Aharoni" panose="02010803020104030203" pitchFamily="2" charset="-79"/>
              </a:rPr>
              <a:t/>
            </a:r>
            <a:br>
              <a:rPr lang="en-GB" sz="2800" dirty="0" smtClean="0">
                <a:latin typeface="Aharoni" panose="02010803020104030203" pitchFamily="2" charset="-79"/>
                <a:cs typeface="Aharoni" panose="02010803020104030203" pitchFamily="2" charset="-79"/>
              </a:rPr>
            </a:br>
            <a:r>
              <a:rPr lang="en-GB" sz="2800" dirty="0" smtClean="0">
                <a:latin typeface="Aharoni" panose="02010803020104030203" pitchFamily="2" charset="-79"/>
                <a:cs typeface="Aharoni" panose="02010803020104030203" pitchFamily="2" charset="-79"/>
              </a:rPr>
              <a:t>Joint </a:t>
            </a:r>
            <a:r>
              <a:rPr lang="en-GB" sz="2800" dirty="0">
                <a:latin typeface="Aharoni" panose="02010803020104030203" pitchFamily="2" charset="-79"/>
                <a:cs typeface="Aharoni" panose="02010803020104030203" pitchFamily="2" charset="-79"/>
              </a:rPr>
              <a:t>Initiative on Good Practice in Clinical </a:t>
            </a:r>
            <a:r>
              <a:rPr lang="en-GB" sz="2800" dirty="0" smtClean="0">
                <a:latin typeface="Aharoni" panose="02010803020104030203" pitchFamily="2" charset="-79"/>
                <a:cs typeface="Aharoni" panose="02010803020104030203" pitchFamily="2" charset="-79"/>
              </a:rPr>
              <a:t>Research</a:t>
            </a:r>
            <a:br>
              <a:rPr lang="en-GB" sz="2800" dirty="0" smtClean="0">
                <a:latin typeface="Aharoni" panose="02010803020104030203" pitchFamily="2" charset="-79"/>
                <a:cs typeface="Aharoni" panose="02010803020104030203" pitchFamily="2" charset="-79"/>
              </a:rPr>
            </a:br>
            <a:endParaRPr lang="en-GB" sz="2800" dirty="0" smtClean="0">
              <a:latin typeface="Aharoni" panose="02010803020104030203" pitchFamily="2" charset="-79"/>
              <a:cs typeface="Aharoni" panose="02010803020104030203" pitchFamily="2" charset="-79"/>
            </a:endParaRPr>
          </a:p>
          <a:p>
            <a:r>
              <a:rPr lang="en-GB" sz="2800" dirty="0" smtClean="0">
                <a:latin typeface="Aharoni" panose="02010803020104030203" pitchFamily="2" charset="-79"/>
                <a:cs typeface="Aharoni" panose="02010803020104030203" pitchFamily="2" charset="-79"/>
              </a:rPr>
              <a:t>set up by non-industry funders the Wellcome Trust, the Gates Foundation and </a:t>
            </a:r>
            <a:r>
              <a:rPr lang="en-GB" sz="2800" dirty="0">
                <a:latin typeface="Aharoni" panose="02010803020104030203" pitchFamily="2" charset="-79"/>
                <a:cs typeface="Aharoni" panose="02010803020104030203" pitchFamily="2" charset="-79"/>
              </a:rPr>
              <a:t>the African Academy of </a:t>
            </a:r>
            <a:r>
              <a:rPr lang="en-GB" sz="2800" dirty="0" smtClean="0">
                <a:latin typeface="Aharoni" panose="02010803020104030203" pitchFamily="2" charset="-79"/>
                <a:cs typeface="Aharoni" panose="02010803020104030203" pitchFamily="2" charset="-79"/>
              </a:rPr>
              <a:t>Sciences.</a:t>
            </a:r>
          </a:p>
          <a:p>
            <a:endParaRPr lang="en-GB" sz="2800" dirty="0">
              <a:latin typeface="Aharoni" panose="02010803020104030203" pitchFamily="2" charset="-79"/>
              <a:cs typeface="Aharoni" panose="02010803020104030203" pitchFamily="2" charset="-79"/>
            </a:endParaRPr>
          </a:p>
          <a:p>
            <a:r>
              <a:rPr lang="en-GB" sz="2800" dirty="0" smtClean="0">
                <a:latin typeface="Aharoni" panose="02010803020104030203" pitchFamily="2" charset="-79"/>
                <a:cs typeface="Aharoni" panose="02010803020104030203" pitchFamily="2" charset="-79"/>
              </a:rPr>
              <a:t>This “Good Trials” initiative will include consultation with all key stakeholders from the outset and be undertaken in an entirely open and transparent way. </a:t>
            </a:r>
            <a:endParaRPr lang="en-GB" sz="28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633090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18258" y="6021288"/>
            <a:ext cx="1981225" cy="5938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11560" y="1340768"/>
            <a:ext cx="7992888" cy="3970318"/>
          </a:xfrm>
          <a:prstGeom prst="rect">
            <a:avLst/>
          </a:prstGeom>
          <a:noFill/>
        </p:spPr>
        <p:txBody>
          <a:bodyPr wrap="square" rtlCol="0">
            <a:spAutoFit/>
          </a:bodyPr>
          <a:lstStyle/>
          <a:p>
            <a:r>
              <a:rPr lang="en-GB" sz="2800" dirty="0" smtClean="0">
                <a:latin typeface="Aharoni" panose="02010803020104030203" pitchFamily="2" charset="-79"/>
                <a:cs typeface="Aharoni" panose="02010803020104030203" pitchFamily="2" charset="-79"/>
              </a:rPr>
              <a:t>At a recent – 4-5 June - “stakeholder engagement” webinar hosted by CTTI, ICH failed to provide details of when their draft update to GCP would be available for comment by all stakeholders</a:t>
            </a:r>
            <a:r>
              <a:rPr lang="en-GB" sz="2800" dirty="0" smtClean="0">
                <a:latin typeface="Aharoni" panose="02010803020104030203" pitchFamily="2" charset="-79"/>
                <a:cs typeface="Aharoni" panose="02010803020104030203" pitchFamily="2" charset="-79"/>
              </a:rPr>
              <a:t>.</a:t>
            </a:r>
          </a:p>
          <a:p>
            <a:endParaRPr lang="en-GB" sz="2800" dirty="0">
              <a:latin typeface="Aharoni" panose="02010803020104030203" pitchFamily="2" charset="-79"/>
              <a:cs typeface="Aharoni" panose="02010803020104030203" pitchFamily="2" charset="-79"/>
            </a:endParaRPr>
          </a:p>
          <a:p>
            <a:r>
              <a:rPr lang="en-GB" sz="2800" dirty="0" smtClean="0">
                <a:latin typeface="Aharoni" panose="02010803020104030203" pitchFamily="2" charset="-79"/>
                <a:cs typeface="Aharoni" panose="02010803020104030203" pitchFamily="2" charset="-79"/>
              </a:rPr>
              <a:t>It was also unclear as to which draft version would be sent out for widespread consultation. </a:t>
            </a:r>
            <a:endParaRPr lang="en-GB" sz="2800" dirty="0">
              <a:latin typeface="Aharoni" panose="02010803020104030203" pitchFamily="2" charset="-79"/>
              <a:cs typeface="Aharoni" panose="02010803020104030203" pitchFamily="2" charset="-79"/>
            </a:endParaRPr>
          </a:p>
        </p:txBody>
      </p:sp>
      <p:sp>
        <p:nvSpPr>
          <p:cNvPr id="6" name="TextBox 5"/>
          <p:cNvSpPr txBox="1"/>
          <p:nvPr/>
        </p:nvSpPr>
        <p:spPr>
          <a:xfrm>
            <a:off x="620634" y="488151"/>
            <a:ext cx="2182008" cy="523220"/>
          </a:xfrm>
          <a:prstGeom prst="rect">
            <a:avLst/>
          </a:prstGeom>
          <a:noFill/>
        </p:spPr>
        <p:txBody>
          <a:bodyPr wrap="none" rtlCol="0">
            <a:spAutoFit/>
          </a:bodyPr>
          <a:lstStyle/>
          <a:p>
            <a:r>
              <a:rPr lang="en-GB" sz="2800" dirty="0" smtClean="0">
                <a:latin typeface="Aharoni" pitchFamily="2" charset="-79"/>
                <a:cs typeface="Aharoni" pitchFamily="2" charset="-79"/>
              </a:rPr>
              <a:t>By contrast:</a:t>
            </a:r>
            <a:endParaRPr lang="en-GB" sz="2800" dirty="0">
              <a:latin typeface="Aharoni" pitchFamily="2" charset="-79"/>
              <a:cs typeface="Aharoni" pitchFamily="2" charset="-79"/>
            </a:endParaRPr>
          </a:p>
        </p:txBody>
      </p:sp>
    </p:spTree>
    <p:extLst>
      <p:ext uri="{BB962C8B-B14F-4D97-AF65-F5344CB8AC3E}">
        <p14:creationId xmlns:p14="http://schemas.microsoft.com/office/powerpoint/2010/main" val="34015394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18258" y="6021288"/>
            <a:ext cx="1981225" cy="5938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11560" y="1340768"/>
            <a:ext cx="7992888" cy="4401205"/>
          </a:xfrm>
          <a:prstGeom prst="rect">
            <a:avLst/>
          </a:prstGeom>
          <a:noFill/>
        </p:spPr>
        <p:txBody>
          <a:bodyPr wrap="square" rtlCol="0">
            <a:spAutoFit/>
          </a:bodyPr>
          <a:lstStyle/>
          <a:p>
            <a:r>
              <a:rPr lang="en-GB" sz="2800" dirty="0" smtClean="0">
                <a:latin typeface="Aharoni" panose="02010803020104030203" pitchFamily="2" charset="-79"/>
                <a:cs typeface="Aharoni" panose="02010803020104030203" pitchFamily="2" charset="-79"/>
              </a:rPr>
              <a:t>The primary objective of MoreTrials will now be to actively contribute to the “Good Trials” initiative to develop a </a:t>
            </a:r>
            <a:r>
              <a:rPr lang="en-GB" sz="2800" dirty="0">
                <a:latin typeface="Aharoni" panose="02010803020104030203" pitchFamily="2" charset="-79"/>
                <a:cs typeface="Aharoni" panose="02010803020104030203" pitchFamily="2" charset="-79"/>
              </a:rPr>
              <a:t>modern set of principles of how to do a randomised trial well that is developed by everybody in the trial </a:t>
            </a:r>
            <a:r>
              <a:rPr lang="en-GB" sz="2800" dirty="0" smtClean="0">
                <a:latin typeface="Aharoni" panose="02010803020104030203" pitchFamily="2" charset="-79"/>
                <a:cs typeface="Aharoni" panose="02010803020104030203" pitchFamily="2" charset="-79"/>
              </a:rPr>
              <a:t>community.</a:t>
            </a:r>
          </a:p>
          <a:p>
            <a:endParaRPr lang="en-GB" sz="2800" dirty="0">
              <a:latin typeface="Aharoni" panose="02010803020104030203" pitchFamily="2" charset="-79"/>
              <a:cs typeface="Aharoni" panose="02010803020104030203" pitchFamily="2" charset="-79"/>
            </a:endParaRPr>
          </a:p>
          <a:p>
            <a:r>
              <a:rPr lang="en-GB" sz="2800" dirty="0" smtClean="0">
                <a:latin typeface="Aharoni" panose="02010803020104030203" pitchFamily="2" charset="-79"/>
                <a:cs typeface="Aharoni" panose="02010803020104030203" pitchFamily="2" charset="-79"/>
              </a:rPr>
              <a:t>MoreTrials will also continue to advocate for the widespread adoption of this new guideline.</a:t>
            </a:r>
            <a:endParaRPr lang="en-GB" sz="2800" dirty="0">
              <a:latin typeface="Aharoni" panose="02010803020104030203" pitchFamily="2" charset="-79"/>
              <a:cs typeface="Aharoni" panose="02010803020104030203" pitchFamily="2" charset="-79"/>
            </a:endParaRPr>
          </a:p>
        </p:txBody>
      </p:sp>
      <p:sp>
        <p:nvSpPr>
          <p:cNvPr id="2" name="TextBox 1"/>
          <p:cNvSpPr txBox="1"/>
          <p:nvPr/>
        </p:nvSpPr>
        <p:spPr>
          <a:xfrm>
            <a:off x="539552" y="404664"/>
            <a:ext cx="6080511" cy="707886"/>
          </a:xfrm>
          <a:prstGeom prst="rect">
            <a:avLst/>
          </a:prstGeom>
          <a:noFill/>
        </p:spPr>
        <p:txBody>
          <a:bodyPr wrap="none" rtlCol="0">
            <a:spAutoFit/>
          </a:bodyPr>
          <a:lstStyle/>
          <a:p>
            <a:pPr lvl="0"/>
            <a:r>
              <a:rPr lang="en-GB" sz="2800" dirty="0" smtClean="0">
                <a:solidFill>
                  <a:prstClr val="white"/>
                </a:solidFill>
                <a:latin typeface="Aharoni" panose="02010803020104030203" pitchFamily="2" charset="-79"/>
                <a:cs typeface="Aharoni" panose="02010803020104030203" pitchFamily="2" charset="-79"/>
              </a:rPr>
              <a:t>MoreTrials strategy going forward</a:t>
            </a:r>
          </a:p>
          <a:p>
            <a:endParaRPr lang="en-GB" sz="1200" dirty="0"/>
          </a:p>
        </p:txBody>
      </p:sp>
    </p:spTree>
    <p:extLst>
      <p:ext uri="{BB962C8B-B14F-4D97-AF65-F5344CB8AC3E}">
        <p14:creationId xmlns:p14="http://schemas.microsoft.com/office/powerpoint/2010/main" val="3310526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18258" y="6021288"/>
            <a:ext cx="1981225" cy="5938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11560" y="1340768"/>
            <a:ext cx="7992888" cy="3539430"/>
          </a:xfrm>
          <a:prstGeom prst="rect">
            <a:avLst/>
          </a:prstGeom>
          <a:noFill/>
        </p:spPr>
        <p:txBody>
          <a:bodyPr wrap="square" rtlCol="0">
            <a:spAutoFit/>
          </a:bodyPr>
          <a:lstStyle/>
          <a:p>
            <a:r>
              <a:rPr lang="en-GB" sz="2800" dirty="0" smtClean="0">
                <a:latin typeface="Aharoni" panose="02010803020104030203" pitchFamily="2" charset="-79"/>
                <a:cs typeface="Aharoni" panose="02010803020104030203" pitchFamily="2" charset="-79"/>
              </a:rPr>
              <a:t>For more information on the Good Trials initiative:</a:t>
            </a:r>
          </a:p>
          <a:p>
            <a:endParaRPr lang="en-GB" sz="2800" dirty="0">
              <a:latin typeface="Aharoni" panose="02010803020104030203" pitchFamily="2" charset="-79"/>
              <a:cs typeface="Aharoni" panose="02010803020104030203" pitchFamily="2" charset="-79"/>
            </a:endParaRPr>
          </a:p>
          <a:p>
            <a:endParaRPr lang="en-GB" sz="2800" dirty="0" smtClean="0">
              <a:latin typeface="Aharoni" panose="02010803020104030203" pitchFamily="2" charset="-79"/>
              <a:cs typeface="Aharoni" panose="02010803020104030203" pitchFamily="2" charset="-79"/>
            </a:endParaRPr>
          </a:p>
          <a:p>
            <a:r>
              <a:rPr lang="en-GB" sz="2800" dirty="0">
                <a:latin typeface="Aharoni" panose="02010803020104030203" pitchFamily="2" charset="-79"/>
                <a:cs typeface="Aharoni" panose="02010803020104030203" pitchFamily="2" charset="-79"/>
              </a:rPr>
              <a:t>https://wellcome.ac.uk/what-we-do/our-work/good-clinical-practice-guidelines</a:t>
            </a:r>
            <a:endParaRPr lang="en-GB" sz="2800" dirty="0" smtClean="0">
              <a:latin typeface="Aharoni" panose="02010803020104030203" pitchFamily="2" charset="-79"/>
              <a:cs typeface="Aharoni" panose="02010803020104030203" pitchFamily="2" charset="-79"/>
            </a:endParaRPr>
          </a:p>
          <a:p>
            <a:endParaRPr lang="en-GB" sz="2800" dirty="0">
              <a:latin typeface="Aharoni" panose="02010803020104030203" pitchFamily="2" charset="-79"/>
              <a:cs typeface="Aharoni" panose="02010803020104030203" pitchFamily="2" charset="-79"/>
            </a:endParaRPr>
          </a:p>
          <a:p>
            <a:endParaRPr lang="en-GB" sz="2800" dirty="0">
              <a:latin typeface="Aharoni" panose="02010803020104030203" pitchFamily="2" charset="-79"/>
              <a:cs typeface="Aharoni" panose="02010803020104030203" pitchFamily="2" charset="-79"/>
            </a:endParaRPr>
          </a:p>
        </p:txBody>
      </p:sp>
      <p:sp>
        <p:nvSpPr>
          <p:cNvPr id="2" name="TextBox 1"/>
          <p:cNvSpPr txBox="1"/>
          <p:nvPr/>
        </p:nvSpPr>
        <p:spPr>
          <a:xfrm>
            <a:off x="539552" y="404664"/>
            <a:ext cx="184731" cy="707886"/>
          </a:xfrm>
          <a:prstGeom prst="rect">
            <a:avLst/>
          </a:prstGeom>
          <a:noFill/>
        </p:spPr>
        <p:txBody>
          <a:bodyPr wrap="none" rtlCol="0">
            <a:spAutoFit/>
          </a:bodyPr>
          <a:lstStyle/>
          <a:p>
            <a:pPr lvl="0"/>
            <a:endParaRPr lang="en-GB" sz="2800" dirty="0" smtClean="0">
              <a:solidFill>
                <a:prstClr val="white"/>
              </a:solidFill>
              <a:latin typeface="Aharoni" panose="02010803020104030203" pitchFamily="2" charset="-79"/>
              <a:cs typeface="Aharoni" panose="02010803020104030203" pitchFamily="2" charset="-79"/>
            </a:endParaRPr>
          </a:p>
          <a:p>
            <a:endParaRPr lang="en-GB" sz="1200" dirty="0"/>
          </a:p>
        </p:txBody>
      </p:sp>
    </p:spTree>
    <p:extLst>
      <p:ext uri="{BB962C8B-B14F-4D97-AF65-F5344CB8AC3E}">
        <p14:creationId xmlns:p14="http://schemas.microsoft.com/office/powerpoint/2010/main" val="4147983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1154</TotalTime>
  <Words>330</Words>
  <Application>Microsoft Office PowerPoint</Application>
  <PresentationFormat>On-screen Show (4:3)</PresentationFormat>
  <Paragraphs>28</Paragraphs>
  <Slides>9</Slides>
  <Notes>0</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 Sprosen</dc:creator>
  <cp:lastModifiedBy>Tim Sprosen</cp:lastModifiedBy>
  <cp:revision>38</cp:revision>
  <dcterms:created xsi:type="dcterms:W3CDTF">2020-01-06T14:34:14Z</dcterms:created>
  <dcterms:modified xsi:type="dcterms:W3CDTF">2020-06-10T16:48:54Z</dcterms:modified>
</cp:coreProperties>
</file>